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4BF4-403A-45F5-BE58-8B390A9BEA2E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73D76-C3EA-491C-9E62-E91AC0A070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510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4BF4-403A-45F5-BE58-8B390A9BEA2E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73D76-C3EA-491C-9E62-E91AC0A070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54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4BF4-403A-45F5-BE58-8B390A9BEA2E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73D76-C3EA-491C-9E62-E91AC0A070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84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4BF4-403A-45F5-BE58-8B390A9BEA2E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73D76-C3EA-491C-9E62-E91AC0A070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61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4BF4-403A-45F5-BE58-8B390A9BEA2E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73D76-C3EA-491C-9E62-E91AC0A070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79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4BF4-403A-45F5-BE58-8B390A9BEA2E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73D76-C3EA-491C-9E62-E91AC0A070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47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4BF4-403A-45F5-BE58-8B390A9BEA2E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73D76-C3EA-491C-9E62-E91AC0A070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80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4BF4-403A-45F5-BE58-8B390A9BEA2E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73D76-C3EA-491C-9E62-E91AC0A070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8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4BF4-403A-45F5-BE58-8B390A9BEA2E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73D76-C3EA-491C-9E62-E91AC0A070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51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4BF4-403A-45F5-BE58-8B390A9BEA2E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73D76-C3EA-491C-9E62-E91AC0A070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8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4BF4-403A-45F5-BE58-8B390A9BEA2E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73D76-C3EA-491C-9E62-E91AC0A070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35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64BF4-403A-45F5-BE58-8B390A9BEA2E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73D76-C3EA-491C-9E62-E91AC0A070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94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9228599" y="1664530"/>
            <a:ext cx="2586341" cy="455168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0379" y="130934"/>
            <a:ext cx="1701579" cy="1399031"/>
          </a:xfrm>
          <a:prstGeom prst="rect">
            <a:avLst/>
          </a:prstGeom>
        </p:spPr>
      </p:pic>
      <p:sp>
        <p:nvSpPr>
          <p:cNvPr id="4" name="Text Box 654"/>
          <p:cNvSpPr txBox="1">
            <a:spLocks noChangeArrowheads="1"/>
          </p:cNvSpPr>
          <p:nvPr/>
        </p:nvSpPr>
        <p:spPr bwMode="auto">
          <a:xfrm>
            <a:off x="8467811" y="326547"/>
            <a:ext cx="2961618" cy="754053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cs typeface="Helvetica" pitchFamily="34" charset="0"/>
              </a:rPr>
              <a:t>Bureau des directrices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500" b="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cs typeface="Helvetica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cs typeface="Helvetica" pitchFamily="34" charset="0"/>
              </a:rPr>
              <a:t>Virginie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cs typeface="Helvetica" pitchFamily="34" charset="0"/>
              </a:rPr>
              <a:t>Escriou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cs typeface="Helvetica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cs typeface="Helvetica" pitchFamily="34" charset="0"/>
              </a:rPr>
              <a:t>Salima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cs typeface="Helvetica" pitchFamily="34" charset="0"/>
              </a:rPr>
              <a:t>Hacein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cs typeface="Helvetica" pitchFamily="34" charset="0"/>
              </a:rPr>
              <a:t>-Bey-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cs typeface="Helvetica" pitchFamily="34" charset="0"/>
              </a:rPr>
              <a:t>Abina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cs typeface="Helvetica" pitchFamily="34" charset="0"/>
            </a:endParaRPr>
          </a:p>
        </p:txBody>
      </p:sp>
      <p:sp>
        <p:nvSpPr>
          <p:cNvPr id="5" name="Text Box 495"/>
          <p:cNvSpPr txBox="1">
            <a:spLocks noChangeArrowheads="1"/>
          </p:cNvSpPr>
          <p:nvPr/>
        </p:nvSpPr>
        <p:spPr bwMode="auto">
          <a:xfrm>
            <a:off x="684677" y="1667617"/>
            <a:ext cx="3262501" cy="4595531"/>
          </a:xfrm>
          <a:prstGeom prst="rect">
            <a:avLst/>
          </a:prstGeom>
          <a:noFill/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 lIns="18000" rIns="18000"/>
          <a:lstStyle/>
          <a:p>
            <a:pPr indent="92075" algn="ctr">
              <a:defRPr/>
            </a:pPr>
            <a:endParaRPr lang="fr-FR" sz="600" b="1" dirty="0">
              <a:solidFill>
                <a:srgbClr val="000000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indent="92075" algn="ctr">
              <a:defRPr/>
            </a:pPr>
            <a:r>
              <a:rPr lang="fr-FR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ambria" panose="02040503050406030204" pitchFamily="18" charset="0"/>
                <a:cs typeface="Helvetica" pitchFamily="34" charset="0"/>
              </a:rPr>
              <a:t>Equipe « </a:t>
            </a:r>
            <a:r>
              <a:rPr lang="fr-FR" sz="1400" b="1" dirty="0" err="1">
                <a:solidFill>
                  <a:srgbClr val="1F497D">
                    <a:lumMod val="60000"/>
                    <a:lumOff val="40000"/>
                  </a:srgbClr>
                </a:solidFill>
                <a:latin typeface="Cambria" panose="02040503050406030204" pitchFamily="18" charset="0"/>
                <a:cs typeface="Helvetica" pitchFamily="34" charset="0"/>
              </a:rPr>
              <a:t>Vector</a:t>
            </a:r>
            <a:r>
              <a:rPr lang="fr-FR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ambria" panose="02040503050406030204" pitchFamily="18" charset="0"/>
                <a:cs typeface="Helvetica" pitchFamily="34" charset="0"/>
              </a:rPr>
              <a:t> »</a:t>
            </a:r>
            <a:endParaRPr lang="en-US" sz="1100" b="1" dirty="0">
              <a:solidFill>
                <a:srgbClr val="000000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indent="92075" algn="ctr">
              <a:defRPr/>
            </a:pPr>
            <a:r>
              <a:rPr lang="en-US" sz="1200" b="1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Vecteurs</a:t>
            </a:r>
            <a:r>
              <a:rPr lang="en-US" sz="1200" b="1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 pour </a:t>
            </a:r>
            <a:r>
              <a:rPr lang="en-US" sz="1200" b="1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l’Imagerie</a:t>
            </a:r>
            <a:r>
              <a:rPr lang="en-US" sz="1200" b="1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 et le </a:t>
            </a:r>
            <a:r>
              <a:rPr lang="en-US" sz="1200" b="1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Ciblage</a:t>
            </a:r>
            <a:r>
              <a:rPr lang="en-US" sz="1200" b="1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thérapeutique</a:t>
            </a:r>
            <a:endParaRPr lang="fr-FR" sz="1100" b="1" u="sng" dirty="0">
              <a:solidFill>
                <a:srgbClr val="000000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indent="92075" algn="ctr">
              <a:defRPr/>
            </a:pPr>
            <a:r>
              <a:rPr lang="fr-FR" sz="1100" b="1" u="sng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Nathalie Mignet, DR CNRS</a:t>
            </a:r>
          </a:p>
          <a:p>
            <a:pPr indent="92075" algn="ctr">
              <a:defRPr/>
            </a:pP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Khairallah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Alhareth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MCU</a:t>
            </a:r>
          </a:p>
          <a:p>
            <a:pPr indent="92075" algn="ctr">
              <a:defRPr/>
            </a:pP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Karine Andrieux, PU   </a:t>
            </a:r>
          </a:p>
          <a:p>
            <a:pPr indent="92075" algn="ctr">
              <a:defRPr/>
            </a:pP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Vincent </a:t>
            </a:r>
            <a:r>
              <a:rPr lang="fr-FR" sz="1100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Boudy</a:t>
            </a: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, PU-PH</a:t>
            </a:r>
          </a:p>
          <a:p>
            <a:pPr indent="92075" algn="ctr">
              <a:defRPr/>
            </a:pP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Marianne </a:t>
            </a:r>
            <a:r>
              <a:rPr lang="fr-FR" sz="1100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Bombled</a:t>
            </a: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, AI CNRS</a:t>
            </a:r>
          </a:p>
          <a:p>
            <a:pPr indent="92075" algn="ctr">
              <a:defRPr/>
            </a:pP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Yohann </a:t>
            </a:r>
            <a:r>
              <a:rPr lang="fr-FR" sz="1100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Corvis</a:t>
            </a: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, PU</a:t>
            </a:r>
          </a:p>
          <a:p>
            <a:pPr indent="92075" algn="ctr">
              <a:defRPr/>
            </a:pPr>
            <a:r>
              <a:rPr lang="fr-FR" sz="1100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Lalou</a:t>
            </a: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 Delgado, AI CDD CNRS</a:t>
            </a:r>
          </a:p>
          <a:p>
            <a:pPr indent="92075" algn="ctr">
              <a:defRPr/>
            </a:pP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Hélène Dhôtel, IEHC CNRS</a:t>
            </a:r>
          </a:p>
          <a:p>
            <a:pPr indent="92075" algn="ctr">
              <a:defRPr/>
            </a:pP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Nathalie </a:t>
            </a:r>
            <a:r>
              <a:rPr lang="fr-FR" sz="1100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Eilstein</a:t>
            </a: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, MCU</a:t>
            </a:r>
          </a:p>
          <a:p>
            <a:pPr indent="92075" algn="ctr">
              <a:defRPr/>
            </a:pP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Philippe </a:t>
            </a:r>
            <a:r>
              <a:rPr lang="fr-FR" sz="1100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Espeau</a:t>
            </a: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, PU</a:t>
            </a:r>
          </a:p>
          <a:p>
            <a:pPr indent="92075" algn="ctr">
              <a:defRPr/>
            </a:pP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Rabah </a:t>
            </a:r>
            <a:r>
              <a:rPr lang="fr-FR" sz="1100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Gahoual</a:t>
            </a: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, MCU</a:t>
            </a:r>
          </a:p>
          <a:p>
            <a:pPr indent="92075" algn="ctr">
              <a:defRPr/>
            </a:pP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Cyrille Richard, DR CNRS</a:t>
            </a:r>
          </a:p>
          <a:p>
            <a:pPr indent="92075" algn="ctr">
              <a:defRPr/>
            </a:pP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Caroline Roques, MCU</a:t>
            </a:r>
          </a:p>
          <a:p>
            <a:pPr indent="92075" algn="ctr">
              <a:defRPr/>
            </a:pP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Johanne Seguin, IE CNRS</a:t>
            </a:r>
          </a:p>
          <a:p>
            <a:pPr indent="92075" algn="ctr">
              <a:defRPr/>
            </a:pP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Balthazar </a:t>
            </a:r>
            <a:r>
              <a:rPr lang="fr-FR" sz="1100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Thoussaint</a:t>
            </a: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, MCU-PH</a:t>
            </a:r>
          </a:p>
          <a:p>
            <a:pPr indent="92075" algn="ctr">
              <a:defRPr/>
            </a:pPr>
            <a:r>
              <a:rPr lang="fr-FR" sz="1100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Giorgia</a:t>
            </a: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Urbinati</a:t>
            </a: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, CR CNRS</a:t>
            </a:r>
          </a:p>
          <a:p>
            <a:pPr indent="92075" algn="ctr">
              <a:defRPr/>
            </a:pPr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Maria Emilia Vasquez, AI CDD CNRS</a:t>
            </a:r>
            <a:endParaRPr lang="fr-FR" sz="1100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b="1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Post-doctorants</a:t>
            </a:r>
            <a:r>
              <a:rPr lang="fr-FR" sz="1100" b="1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 : 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Zied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Ferjaoui</a:t>
            </a:r>
            <a:endParaRPr lang="fr-FR" sz="1100" b="1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Doctorants 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D.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Akbarzadeh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M. Berkani, M. Brito, P.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Chavrier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S.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Diakhaby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J.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Duffrene,L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. Enriquez, A. Hassan, V.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Ianno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K. Laguerre, O. Le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Goas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B. Le Rolland,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C.Muzard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A. Schreiber, A. Thouvenin </a:t>
            </a:r>
            <a:endParaRPr lang="fr-FR" sz="1100" dirty="0">
              <a:solidFill>
                <a:srgbClr val="FF0000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indent="92075" algn="ctr">
              <a:defRPr/>
            </a:pPr>
            <a:endParaRPr lang="fr-FR" sz="1200" b="1" dirty="0">
              <a:solidFill>
                <a:srgbClr val="000000"/>
              </a:solidFill>
              <a:latin typeface="Cambria" panose="02040503050406030204" pitchFamily="18" charset="0"/>
              <a:cs typeface="Helvetica" pitchFamily="34" charset="0"/>
            </a:endParaRPr>
          </a:p>
        </p:txBody>
      </p:sp>
      <p:sp>
        <p:nvSpPr>
          <p:cNvPr id="6" name="Text Box 542"/>
          <p:cNvSpPr txBox="1">
            <a:spLocks noChangeArrowheads="1"/>
          </p:cNvSpPr>
          <p:nvPr/>
        </p:nvSpPr>
        <p:spPr bwMode="auto">
          <a:xfrm>
            <a:off x="4036087" y="1664913"/>
            <a:ext cx="2517409" cy="4600632"/>
          </a:xfrm>
          <a:prstGeom prst="rect">
            <a:avLst/>
          </a:prstGeom>
          <a:noFill/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fr-FR" sz="600" b="1" dirty="0">
              <a:solidFill>
                <a:srgbClr val="000000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ambria" panose="02040503050406030204" pitchFamily="18" charset="0"/>
                <a:cs typeface="Helvetica" pitchFamily="34" charset="0"/>
              </a:rPr>
              <a:t>Equipe  « </a:t>
            </a:r>
            <a:r>
              <a:rPr lang="fr-FR" sz="1400" b="1" dirty="0" err="1">
                <a:solidFill>
                  <a:srgbClr val="1F497D">
                    <a:lumMod val="60000"/>
                    <a:lumOff val="40000"/>
                  </a:srgbClr>
                </a:solidFill>
                <a:latin typeface="Cambria" panose="02040503050406030204" pitchFamily="18" charset="0"/>
                <a:cs typeface="Helvetica" pitchFamily="34" charset="0"/>
              </a:rPr>
              <a:t>Biotherapy</a:t>
            </a:r>
            <a:r>
              <a:rPr lang="fr-FR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ambria" panose="02040503050406030204" pitchFamily="18" charset="0"/>
                <a:cs typeface="Helvetica" pitchFamily="34" charset="0"/>
              </a:rPr>
              <a:t> »</a:t>
            </a:r>
          </a:p>
          <a:p>
            <a:pPr algn="ctr">
              <a:defRPr/>
            </a:pPr>
            <a:r>
              <a:rPr lang="fr-FR" sz="1200" b="1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Biothérapies par Vectorisation d’acides nucléiques</a:t>
            </a:r>
          </a:p>
          <a:p>
            <a:pPr algn="ctr">
              <a:defRPr/>
            </a:pPr>
            <a:endParaRPr lang="fr-FR" sz="400" b="1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endParaRPr lang="fr-FR" sz="400" b="1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b="1" u="sng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Virginie </a:t>
            </a:r>
            <a:r>
              <a:rPr lang="fr-FR" sz="1100" b="1" u="sng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Escriou</a:t>
            </a:r>
            <a:r>
              <a:rPr lang="fr-FR" sz="1100" b="1" u="sng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DR CNRS</a:t>
            </a:r>
          </a:p>
          <a:p>
            <a:pPr algn="ctr">
              <a:defRPr/>
            </a:pPr>
            <a:endParaRPr lang="fr-FR" sz="1100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Pascal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Bigey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 , MCU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D. Bonnefont-Rousselot, PU-PH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Christine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Charrueau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PU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Céline Hoffmann, CR CNRS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Anne-Marie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Lachages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AI CNRS</a:t>
            </a:r>
          </a:p>
          <a:p>
            <a:pPr algn="ctr">
              <a:defRPr/>
            </a:pP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Angélita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Rebollo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DR Inserm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Bernard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Hainque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PU-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Em</a:t>
            </a:r>
            <a:endParaRPr lang="fr-FR" sz="1100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Asad Ur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Rehman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 -MCU</a:t>
            </a:r>
            <a:endParaRPr lang="fr-FR" sz="1100" dirty="0">
              <a:solidFill>
                <a:srgbClr val="00B050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endParaRPr lang="fr-FR" sz="1100" i="1" dirty="0">
              <a:solidFill>
                <a:srgbClr val="00B050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Rachid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Boudjelloul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CDD T Univ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Hélène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Demory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CDD IE CNRS</a:t>
            </a:r>
          </a:p>
          <a:p>
            <a:pPr algn="ctr">
              <a:defRPr/>
            </a:pPr>
            <a:r>
              <a:rPr lang="fr-FR" sz="1100" dirty="0">
                <a:latin typeface="Cambria" panose="02040503050406030204" pitchFamily="18" charset="0"/>
                <a:cs typeface="Helvetica" pitchFamily="34" charset="0"/>
              </a:rPr>
              <a:t>Marion Heckmann, CDD IR Inserm</a:t>
            </a:r>
            <a:endParaRPr lang="fr-FR" sz="1100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Nassima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Oumata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CDD chercheur</a:t>
            </a:r>
          </a:p>
          <a:p>
            <a:pPr algn="ctr">
              <a:defRPr/>
            </a:pPr>
            <a:endParaRPr lang="fr-FR" sz="1100" b="1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Doctorants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Ganesh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Mamodaly</a:t>
            </a:r>
            <a:endParaRPr lang="fr-FR" sz="1100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dirty="0" err="1">
                <a:latin typeface="Cambria" panose="02040503050406030204" pitchFamily="18" charset="0"/>
                <a:cs typeface="Helvetica" pitchFamily="34" charset="0"/>
              </a:rPr>
              <a:t>Mitta</a:t>
            </a:r>
            <a:r>
              <a:rPr lang="fr-FR" sz="1100" dirty="0">
                <a:latin typeface="Cambria" panose="02040503050406030204" pitchFamily="18" charset="0"/>
                <a:cs typeface="Helvetica" pitchFamily="34" charset="0"/>
              </a:rPr>
              <a:t> Pierre</a:t>
            </a:r>
          </a:p>
          <a:p>
            <a:pPr algn="ctr">
              <a:defRPr/>
            </a:pPr>
            <a:r>
              <a:rPr lang="fr-FR" sz="1100" dirty="0">
                <a:latin typeface="Cambria" panose="02040503050406030204" pitchFamily="18" charset="0"/>
                <a:cs typeface="Helvetica" pitchFamily="34" charset="0"/>
              </a:rPr>
              <a:t>	</a:t>
            </a:r>
          </a:p>
        </p:txBody>
      </p:sp>
      <p:sp>
        <p:nvSpPr>
          <p:cNvPr id="7" name="Text Box 542"/>
          <p:cNvSpPr txBox="1">
            <a:spLocks noChangeArrowheads="1"/>
          </p:cNvSpPr>
          <p:nvPr/>
        </p:nvSpPr>
        <p:spPr bwMode="auto">
          <a:xfrm>
            <a:off x="6642406" y="1646893"/>
            <a:ext cx="2362948" cy="4569318"/>
          </a:xfrm>
          <a:prstGeom prst="rect">
            <a:avLst/>
          </a:prstGeom>
          <a:noFill/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fr-FR" sz="600" b="1" dirty="0">
              <a:solidFill>
                <a:srgbClr val="1F497D">
                  <a:lumMod val="60000"/>
                  <a:lumOff val="40000"/>
                </a:srgbClr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ambria" panose="02040503050406030204" pitchFamily="18" charset="0"/>
                <a:cs typeface="Helvetica" pitchFamily="34" charset="0"/>
              </a:rPr>
              <a:t>Equipe « </a:t>
            </a:r>
            <a:r>
              <a:rPr lang="fr-FR" sz="1400" b="1" dirty="0" err="1">
                <a:solidFill>
                  <a:srgbClr val="1F497D">
                    <a:lumMod val="60000"/>
                    <a:lumOff val="40000"/>
                  </a:srgbClr>
                </a:solidFill>
                <a:latin typeface="Cambria" panose="02040503050406030204" pitchFamily="18" charset="0"/>
                <a:cs typeface="Helvetica" pitchFamily="34" charset="0"/>
              </a:rPr>
              <a:t>Immunology</a:t>
            </a:r>
            <a:r>
              <a:rPr lang="fr-FR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ambria" panose="02040503050406030204" pitchFamily="18" charset="0"/>
                <a:cs typeface="Helvetica" pitchFamily="34" charset="0"/>
              </a:rPr>
              <a:t> »</a:t>
            </a:r>
          </a:p>
          <a:p>
            <a:pPr algn="ctr">
              <a:defRPr/>
            </a:pPr>
            <a:r>
              <a:rPr lang="fr-FR" sz="1200" b="1" dirty="0">
                <a:solidFill>
                  <a:prstClr val="black"/>
                </a:solidFill>
                <a:latin typeface="Cambria" panose="02040503050406030204" pitchFamily="18" charset="0"/>
              </a:rPr>
              <a:t>Dynamique de l’Hématopoïèse: Aspects Fondamentaux et Translationnels de la Modulation par les Cytokines</a:t>
            </a:r>
            <a:endParaRPr lang="fr-FR" sz="1200" b="1" dirty="0">
              <a:solidFill>
                <a:srgbClr val="CC0000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endParaRPr lang="fr-FR" sz="1100" b="1" u="sng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b="1" u="sng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Salima </a:t>
            </a:r>
            <a:r>
              <a:rPr lang="fr-FR" sz="1100" b="1" u="sng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Hacein</a:t>
            </a:r>
            <a:r>
              <a:rPr lang="fr-FR" sz="1100" b="1" u="sng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-Bey-</a:t>
            </a:r>
          </a:p>
          <a:p>
            <a:pPr algn="ctr">
              <a:defRPr/>
            </a:pPr>
            <a:r>
              <a:rPr lang="fr-FR" sz="1100" b="1" u="sng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Abina</a:t>
            </a:r>
            <a:r>
              <a:rPr lang="fr-FR" sz="1100" b="1" u="sng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PU-PH</a:t>
            </a:r>
          </a:p>
          <a:p>
            <a:pPr algn="ctr">
              <a:defRPr/>
            </a:pPr>
            <a:endParaRPr lang="fr-FR" sz="1100" b="1" u="sng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Amine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Abina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PH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Stéphanie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Bessoles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MCU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Gaston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Chadet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TN Univ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Pascal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Chretien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PH</a:t>
            </a:r>
          </a:p>
          <a:p>
            <a:pPr algn="ctr">
              <a:defRPr/>
            </a:pP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Andrada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 Chiron, PHU</a:t>
            </a:r>
          </a:p>
          <a:p>
            <a:pPr algn="ctr">
              <a:defRPr/>
            </a:pPr>
            <a:endParaRPr lang="fr-FR" sz="1100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Aude Gleizes, MCU-PH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Corinne Marie, MCU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Guillaume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Sarrabayrouse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MCU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Patricia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Tompouce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AT Univ</a:t>
            </a:r>
          </a:p>
          <a:p>
            <a:pPr algn="ctr">
              <a:defRPr/>
            </a:pPr>
            <a:endParaRPr lang="fr-FR" sz="1100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Daniel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Scherman</a:t>
            </a: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, DRCE-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Em</a:t>
            </a:r>
            <a:endParaRPr lang="fr-FR" sz="1100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endParaRPr lang="fr-FR" sz="1100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Doctorants</a:t>
            </a:r>
          </a:p>
          <a:p>
            <a:pPr algn="ctr">
              <a:defRPr/>
            </a:pPr>
            <a:r>
              <a:rPr lang="fr-FR" sz="1100" dirty="0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Corentin </a:t>
            </a:r>
            <a:r>
              <a:rPr lang="fr-FR" sz="1100" dirty="0" err="1">
                <a:solidFill>
                  <a:prstClr val="black"/>
                </a:solidFill>
                <a:latin typeface="Cambria" panose="02040503050406030204" pitchFamily="18" charset="0"/>
                <a:cs typeface="Helvetica" pitchFamily="34" charset="0"/>
              </a:rPr>
              <a:t>Joulain</a:t>
            </a:r>
            <a:endParaRPr lang="fr-FR" sz="1100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endParaRPr lang="fr-FR" sz="800" b="1" i="1" dirty="0">
              <a:solidFill>
                <a:srgbClr val="0000FF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endParaRPr lang="fr-FR" sz="800" b="1" i="1" dirty="0">
              <a:solidFill>
                <a:srgbClr val="0000FF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algn="ctr">
              <a:defRPr/>
            </a:pPr>
            <a:endParaRPr lang="fr-FR" sz="300" b="1" dirty="0">
              <a:solidFill>
                <a:srgbClr val="FF0000"/>
              </a:solidFill>
              <a:latin typeface="Cambria" panose="02040503050406030204" pitchFamily="18" charset="0"/>
              <a:cs typeface="Helvetica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2779" y="247862"/>
            <a:ext cx="1701579" cy="1399031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9306762" y="4415067"/>
            <a:ext cx="2419269" cy="6617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latin typeface="Cambria" panose="02040503050406030204" pitchFamily="18" charset="0"/>
              </a:rPr>
              <a:t>Responsables Hygiène et sécurité</a:t>
            </a:r>
          </a:p>
          <a:p>
            <a:pPr algn="ctr"/>
            <a:endParaRPr lang="fr-FR" sz="400" b="1" dirty="0">
              <a:latin typeface="Cambria" panose="02040503050406030204" pitchFamily="18" charset="0"/>
            </a:endParaRPr>
          </a:p>
          <a:p>
            <a:pPr algn="ctr"/>
            <a:r>
              <a:rPr lang="fr-FR" sz="1100" dirty="0">
                <a:solidFill>
                  <a:srgbClr val="000000"/>
                </a:solidFill>
                <a:latin typeface="Cambria" panose="02040503050406030204" pitchFamily="18" charset="0"/>
                <a:cs typeface="Helvetica" pitchFamily="34" charset="0"/>
              </a:rPr>
              <a:t>Hélène Dhôtel, IEHC CNRS</a:t>
            </a:r>
            <a:endParaRPr lang="fr-FR" sz="1100" dirty="0">
              <a:latin typeface="Cambria" panose="02040503050406030204" pitchFamily="18" charset="0"/>
            </a:endParaRPr>
          </a:p>
          <a:p>
            <a:pPr algn="ctr"/>
            <a:r>
              <a:rPr lang="fr-FR" sz="1100" dirty="0">
                <a:latin typeface="Cambria" panose="02040503050406030204" pitchFamily="18" charset="0"/>
              </a:rPr>
              <a:t>Johanne Seguin IE, CNRS</a:t>
            </a:r>
          </a:p>
        </p:txBody>
      </p:sp>
      <p:sp>
        <p:nvSpPr>
          <p:cNvPr id="15" name="Rectangle 650"/>
          <p:cNvSpPr>
            <a:spLocks noChangeArrowheads="1"/>
          </p:cNvSpPr>
          <p:nvPr/>
        </p:nvSpPr>
        <p:spPr bwMode="auto">
          <a:xfrm>
            <a:off x="3520459" y="242378"/>
            <a:ext cx="3337541" cy="941443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cs typeface="Helvetica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600" b="1" kern="0" dirty="0">
              <a:solidFill>
                <a:prstClr val="black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Helvetica" pitchFamily="34" charset="0"/>
              </a:rPr>
              <a:t>Directrice </a:t>
            </a:r>
            <a:endParaRPr lang="fr-FR" sz="1400" b="1" kern="0" dirty="0">
              <a:solidFill>
                <a:prstClr val="white"/>
              </a:solidFill>
              <a:latin typeface="Cambria" panose="02040503050406030204" pitchFamily="18" charset="0"/>
              <a:cs typeface="Helvetica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Helvetica" pitchFamily="34" charset="0"/>
              </a:rPr>
              <a:t>Dr Nathalie Mignet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0" dirty="0">
                <a:solidFill>
                  <a:prstClr val="white"/>
                </a:solidFill>
                <a:latin typeface="Cambria" panose="02040503050406030204" pitchFamily="18" charset="0"/>
                <a:cs typeface="Helvetica" pitchFamily="34" charset="0"/>
              </a:rPr>
              <a:t>Co-directrice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Helvetica" pitchFamily="34" charset="0"/>
              </a:rPr>
              <a:t>Virginie </a:t>
            </a:r>
            <a:r>
              <a:rPr kumimoji="0" lang="fr-FR" sz="14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Helvetica" pitchFamily="34" charset="0"/>
              </a:rPr>
              <a:t>Escriou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cs typeface="Helvetica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cs typeface="Helvetica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cs typeface="Helvetica" pitchFamily="34" charset="0"/>
            </a:endParaRPr>
          </a:p>
        </p:txBody>
      </p:sp>
      <p:sp>
        <p:nvSpPr>
          <p:cNvPr id="22" name="Flèche vers le bas 21"/>
          <p:cNvSpPr/>
          <p:nvPr/>
        </p:nvSpPr>
        <p:spPr>
          <a:xfrm>
            <a:off x="2123490" y="1196610"/>
            <a:ext cx="47862" cy="462859"/>
          </a:xfrm>
          <a:prstGeom prst="downArrow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vers le bas 23"/>
          <p:cNvSpPr/>
          <p:nvPr/>
        </p:nvSpPr>
        <p:spPr>
          <a:xfrm>
            <a:off x="10367858" y="1241681"/>
            <a:ext cx="45719" cy="39818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vers le bas 24"/>
          <p:cNvSpPr/>
          <p:nvPr/>
        </p:nvSpPr>
        <p:spPr>
          <a:xfrm>
            <a:off x="5147046" y="1262423"/>
            <a:ext cx="45719" cy="36509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vers le bas 25"/>
          <p:cNvSpPr/>
          <p:nvPr/>
        </p:nvSpPr>
        <p:spPr>
          <a:xfrm>
            <a:off x="7876459" y="1245877"/>
            <a:ext cx="45719" cy="35168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>
            <a:cxnSpLocks/>
            <a:stCxn id="22" idx="0"/>
          </p:cNvCxnSpPr>
          <p:nvPr/>
        </p:nvCxnSpPr>
        <p:spPr>
          <a:xfrm>
            <a:off x="2147421" y="1196610"/>
            <a:ext cx="8215269" cy="90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9329342" y="2225711"/>
            <a:ext cx="2337103" cy="6001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latin typeface="Cambria" panose="02040503050406030204" pitchFamily="18" charset="0"/>
              </a:rPr>
              <a:t> Ressources humaines</a:t>
            </a:r>
          </a:p>
          <a:p>
            <a:pPr algn="ctr"/>
            <a:r>
              <a:rPr lang="fr-FR" sz="1100" b="1" dirty="0">
                <a:latin typeface="Cambria" panose="02040503050406030204" pitchFamily="18" charset="0"/>
              </a:rPr>
              <a:t>Communication</a:t>
            </a:r>
            <a:endParaRPr lang="fr-FR" sz="1100" dirty="0">
              <a:latin typeface="Cambria" panose="02040503050406030204" pitchFamily="18" charset="0"/>
            </a:endParaRPr>
          </a:p>
          <a:p>
            <a:pPr algn="ctr"/>
            <a:r>
              <a:rPr lang="fr-FR" sz="1100" dirty="0">
                <a:latin typeface="Cambria" panose="02040503050406030204" pitchFamily="18" charset="0"/>
              </a:rPr>
              <a:t>Franck </a:t>
            </a:r>
            <a:r>
              <a:rPr lang="fr-FR" sz="1100" dirty="0" err="1">
                <a:latin typeface="Cambria" panose="02040503050406030204" pitchFamily="18" charset="0"/>
              </a:rPr>
              <a:t>Laurans</a:t>
            </a:r>
            <a:r>
              <a:rPr lang="fr-FR" sz="1100" dirty="0">
                <a:latin typeface="Cambria" panose="02040503050406030204" pitchFamily="18" charset="0"/>
              </a:rPr>
              <a:t>, AI Inserm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9312092" y="2953035"/>
            <a:ext cx="2419269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latin typeface="Cambria" panose="02040503050406030204" pitchFamily="18" charset="0"/>
              </a:rPr>
              <a:t>Gestion financière CNRS/</a:t>
            </a:r>
            <a:r>
              <a:rPr lang="fr-FR" sz="1100" b="1" dirty="0" err="1">
                <a:latin typeface="Cambria" panose="02040503050406030204" pitchFamily="18" charset="0"/>
              </a:rPr>
              <a:t>Resp</a:t>
            </a:r>
            <a:r>
              <a:rPr lang="fr-FR" sz="1100" b="1" dirty="0">
                <a:latin typeface="Cambria" panose="02040503050406030204" pitchFamily="18" charset="0"/>
              </a:rPr>
              <a:t> informatique</a:t>
            </a:r>
          </a:p>
          <a:p>
            <a:pPr algn="ctr"/>
            <a:endParaRPr lang="fr-FR" sz="300" b="1" dirty="0">
              <a:latin typeface="Cambria" panose="02040503050406030204" pitchFamily="18" charset="0"/>
            </a:endParaRPr>
          </a:p>
          <a:p>
            <a:pPr algn="ctr"/>
            <a:r>
              <a:rPr lang="fr-FR" sz="1100" dirty="0" err="1">
                <a:latin typeface="Cambria" panose="02040503050406030204" pitchFamily="18" charset="0"/>
              </a:rPr>
              <a:t>Gounassegarin</a:t>
            </a:r>
            <a:r>
              <a:rPr lang="fr-FR" sz="1100" dirty="0">
                <a:latin typeface="Cambria" panose="02040503050406030204" pitchFamily="18" charset="0"/>
              </a:rPr>
              <a:t> </a:t>
            </a:r>
            <a:r>
              <a:rPr lang="fr-FR" sz="1100" dirty="0" err="1">
                <a:latin typeface="Cambria" panose="02040503050406030204" pitchFamily="18" charset="0"/>
              </a:rPr>
              <a:t>Virapin</a:t>
            </a:r>
            <a:r>
              <a:rPr lang="fr-FR" sz="1100" b="1" dirty="0">
                <a:latin typeface="Cambria" panose="02040503050406030204" pitchFamily="18" charset="0"/>
              </a:rPr>
              <a:t>, </a:t>
            </a:r>
            <a:r>
              <a:rPr lang="fr-FR" sz="1100" dirty="0">
                <a:latin typeface="Cambria" panose="02040503050406030204" pitchFamily="18" charset="0"/>
              </a:rPr>
              <a:t>TCE CNRS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9329342" y="5253542"/>
            <a:ext cx="2407980" cy="769441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latin typeface="Cambria" panose="02040503050406030204" pitchFamily="18" charset="0"/>
              </a:rPr>
              <a:t>Services communs et préparations</a:t>
            </a:r>
          </a:p>
          <a:p>
            <a:pPr algn="ctr"/>
            <a:r>
              <a:rPr lang="fr-FR" sz="1100" dirty="0">
                <a:latin typeface="Cambria" panose="02040503050406030204" pitchFamily="18" charset="0"/>
              </a:rPr>
              <a:t>Arthur Balde, </a:t>
            </a:r>
            <a:r>
              <a:rPr lang="fr-FR" sz="1100">
                <a:latin typeface="Cambria" panose="02040503050406030204" pitchFamily="18" charset="0"/>
              </a:rPr>
              <a:t>TN Univ (0,5)</a:t>
            </a:r>
            <a:endParaRPr lang="fr-FR" sz="1100" dirty="0">
              <a:latin typeface="Cambria" panose="02040503050406030204" pitchFamily="18" charset="0"/>
            </a:endParaRPr>
          </a:p>
          <a:p>
            <a:pPr algn="ctr"/>
            <a:r>
              <a:rPr lang="fr-FR" sz="1100" dirty="0">
                <a:latin typeface="Cambria" panose="02040503050406030204" pitchFamily="18" charset="0"/>
              </a:rPr>
              <a:t> Lisa Ferreira, TR Inserm</a:t>
            </a:r>
          </a:p>
          <a:p>
            <a:pPr algn="ctr"/>
            <a:r>
              <a:rPr lang="fr-FR" sz="1100" dirty="0" err="1">
                <a:latin typeface="Cambria" panose="02040503050406030204" pitchFamily="18" charset="0"/>
              </a:rPr>
              <a:t>Alfucene</a:t>
            </a:r>
            <a:r>
              <a:rPr lang="fr-FR" sz="1100" dirty="0">
                <a:latin typeface="Cambria" panose="02040503050406030204" pitchFamily="18" charset="0"/>
              </a:rPr>
              <a:t> </a:t>
            </a:r>
            <a:r>
              <a:rPr lang="fr-FR" sz="1100" dirty="0" err="1">
                <a:latin typeface="Cambria" panose="02040503050406030204" pitchFamily="18" charset="0"/>
              </a:rPr>
              <a:t>Trauare</a:t>
            </a:r>
            <a:r>
              <a:rPr lang="fr-FR" sz="1100" dirty="0">
                <a:latin typeface="Cambria" panose="02040503050406030204" pitchFamily="18" charset="0"/>
              </a:rPr>
              <a:t>, TN Univ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9594985" y="1762351"/>
            <a:ext cx="185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Fonctions supports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22216" y="148386"/>
            <a:ext cx="3527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ORGANIGRAMME  Janvier 2025</a:t>
            </a:r>
          </a:p>
        </p:txBody>
      </p:sp>
      <p:cxnSp>
        <p:nvCxnSpPr>
          <p:cNvPr id="16" name="Connecteur droit avec flèche 15"/>
          <p:cNvCxnSpPr>
            <a:cxnSpLocks/>
            <a:stCxn id="15" idx="3"/>
            <a:endCxn id="4" idx="1"/>
          </p:cNvCxnSpPr>
          <p:nvPr/>
        </p:nvCxnSpPr>
        <p:spPr>
          <a:xfrm flipV="1">
            <a:off x="6858000" y="703574"/>
            <a:ext cx="1609811" cy="95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75" y="485182"/>
            <a:ext cx="1674922" cy="462859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6F94268C-F76B-4763-922A-4BEC933140F5}"/>
              </a:ext>
            </a:extLst>
          </p:cNvPr>
          <p:cNvSpPr txBox="1"/>
          <p:nvPr/>
        </p:nvSpPr>
        <p:spPr>
          <a:xfrm>
            <a:off x="5982118" y="6265545"/>
            <a:ext cx="4701896" cy="5078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Cambria" panose="02040503050406030204" pitchFamily="18" charset="0"/>
              </a:rPr>
              <a:t>Responsable technique plateforme d’imagerie du petit animal</a:t>
            </a:r>
          </a:p>
          <a:p>
            <a:pPr algn="ctr"/>
            <a:endParaRPr lang="fr-FR" sz="400" b="1" dirty="0">
              <a:latin typeface="Cambria" panose="02040503050406030204" pitchFamily="18" charset="0"/>
            </a:endParaRPr>
          </a:p>
          <a:p>
            <a:pPr algn="ctr"/>
            <a:r>
              <a:rPr lang="fr-FR" sz="1100" dirty="0">
                <a:latin typeface="Cambria" panose="02040503050406030204" pitchFamily="18" charset="0"/>
              </a:rPr>
              <a:t>Johanne Seguin IE, CNRS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AE33553-7646-42E4-84EA-88BAA227ECEE}"/>
              </a:ext>
            </a:extLst>
          </p:cNvPr>
          <p:cNvSpPr txBox="1"/>
          <p:nvPr/>
        </p:nvSpPr>
        <p:spPr>
          <a:xfrm>
            <a:off x="1136951" y="6268632"/>
            <a:ext cx="4701896" cy="5078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Cambria" panose="02040503050406030204" pitchFamily="18" charset="0"/>
              </a:rPr>
              <a:t>Responsables plateau technique de caractérisation des </a:t>
            </a:r>
            <a:r>
              <a:rPr lang="fr-FR" sz="1200" b="1" dirty="0" err="1">
                <a:latin typeface="Cambria" panose="02040503050406030204" pitchFamily="18" charset="0"/>
              </a:rPr>
              <a:t>colloides</a:t>
            </a:r>
            <a:endParaRPr lang="fr-FR" sz="1200" b="1" dirty="0">
              <a:latin typeface="Cambria" panose="02040503050406030204" pitchFamily="18" charset="0"/>
            </a:endParaRPr>
          </a:p>
          <a:p>
            <a:pPr algn="ctr"/>
            <a:endParaRPr lang="fr-FR" sz="400" b="1" dirty="0">
              <a:latin typeface="Cambria" panose="02040503050406030204" pitchFamily="18" charset="0"/>
            </a:endParaRPr>
          </a:p>
          <a:p>
            <a:pPr algn="ctr"/>
            <a:r>
              <a:rPr lang="fr-FR" sz="1100" dirty="0">
                <a:latin typeface="Cambria" panose="02040503050406030204" pitchFamily="18" charset="0"/>
              </a:rPr>
              <a:t>Yohann </a:t>
            </a:r>
            <a:r>
              <a:rPr lang="fr-FR" sz="1100" dirty="0" err="1">
                <a:latin typeface="Cambria" panose="02040503050406030204" pitchFamily="18" charset="0"/>
              </a:rPr>
              <a:t>Corvis</a:t>
            </a:r>
            <a:r>
              <a:rPr lang="fr-FR" sz="1100" dirty="0">
                <a:latin typeface="Cambria" panose="02040503050406030204" pitchFamily="18" charset="0"/>
              </a:rPr>
              <a:t> PU, Philippe </a:t>
            </a:r>
            <a:r>
              <a:rPr lang="fr-FR" sz="1100" dirty="0" err="1">
                <a:latin typeface="Cambria" panose="02040503050406030204" pitchFamily="18" charset="0"/>
              </a:rPr>
              <a:t>Espeau</a:t>
            </a:r>
            <a:r>
              <a:rPr lang="fr-FR" sz="1100" dirty="0">
                <a:latin typeface="Cambria" panose="02040503050406030204" pitchFamily="18" charset="0"/>
              </a:rPr>
              <a:t> PU, Marianne </a:t>
            </a:r>
            <a:r>
              <a:rPr lang="fr-FR" sz="1100" dirty="0" err="1">
                <a:latin typeface="Cambria" panose="02040503050406030204" pitchFamily="18" charset="0"/>
              </a:rPr>
              <a:t>Bombled</a:t>
            </a:r>
            <a:r>
              <a:rPr lang="fr-FR" sz="1100" dirty="0">
                <a:latin typeface="Cambria" panose="02040503050406030204" pitchFamily="18" charset="0"/>
              </a:rPr>
              <a:t> AI, CNRS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02CC2AF6-7F39-4183-A7E2-B73B85582984}"/>
              </a:ext>
            </a:extLst>
          </p:cNvPr>
          <p:cNvSpPr txBox="1"/>
          <p:nvPr/>
        </p:nvSpPr>
        <p:spPr>
          <a:xfrm>
            <a:off x="9306762" y="3726526"/>
            <a:ext cx="2419269" cy="6001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latin typeface="Cambria" panose="02040503050406030204" pitchFamily="18" charset="0"/>
              </a:rPr>
              <a:t>Commandes/Missions Inserm</a:t>
            </a:r>
            <a:endParaRPr lang="fr-FR" sz="300" b="1" dirty="0">
              <a:latin typeface="Cambria" panose="02040503050406030204" pitchFamily="18" charset="0"/>
            </a:endParaRPr>
          </a:p>
          <a:p>
            <a:pPr algn="ctr"/>
            <a:r>
              <a:rPr lang="fr-FR" sz="1100" dirty="0" err="1">
                <a:latin typeface="Cambria" panose="02040503050406030204" pitchFamily="18" charset="0"/>
              </a:rPr>
              <a:t>Ysabel</a:t>
            </a:r>
            <a:r>
              <a:rPr lang="fr-FR" sz="1100" dirty="0">
                <a:latin typeface="Cambria" panose="02040503050406030204" pitchFamily="18" charset="0"/>
              </a:rPr>
              <a:t> Descarpentries (0,4)</a:t>
            </a:r>
          </a:p>
          <a:p>
            <a:pPr algn="ctr"/>
            <a:r>
              <a:rPr lang="fr-FR" sz="1100" dirty="0">
                <a:latin typeface="Cambria" panose="02040503050406030204" pitchFamily="18" charset="0"/>
              </a:rPr>
              <a:t> TCN Inserm</a:t>
            </a:r>
          </a:p>
        </p:txBody>
      </p:sp>
    </p:spTree>
    <p:extLst>
      <p:ext uri="{BB962C8B-B14F-4D97-AF65-F5344CB8AC3E}">
        <p14:creationId xmlns:p14="http://schemas.microsoft.com/office/powerpoint/2010/main" val="5596759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</TotalTime>
  <Words>431</Words>
  <Application>Microsoft Office PowerPoint</Application>
  <PresentationFormat>Grand écran</PresentationFormat>
  <Paragraphs>108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Helvetica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EMILIE</dc:creator>
  <cp:lastModifiedBy>FRANCK</cp:lastModifiedBy>
  <cp:revision>189</cp:revision>
  <cp:lastPrinted>2025-01-15T11:36:13Z</cp:lastPrinted>
  <dcterms:created xsi:type="dcterms:W3CDTF">2019-05-14T15:50:25Z</dcterms:created>
  <dcterms:modified xsi:type="dcterms:W3CDTF">2025-01-15T11:36:13Z</dcterms:modified>
</cp:coreProperties>
</file>